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5" d="100"/>
          <a:sy n="95" d="100"/>
        </p:scale>
        <p:origin x="67" y="1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D9D9-9CEC-44F4-83EC-83AD49EF8A83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BE20F-AC0B-4783-937A-1CCB82F205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68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BE468D6-7A56-4A5E-9AC2-17EAFDB077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6C873E9-5707-4198-B9B6-CF75F83102F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en-GB"/>
              <a:t>JB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745C51-A4BB-4BB4-8890-7EB9A3F73145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B6C87A5-A1B3-4037-BAFF-3FC1EFFE6FEA}" type="slidenum">
              <a:t>1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E865B-B37C-4871-B55A-CFA367E283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228A93-4BBC-4AAF-A3D1-86EF66F3F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86ECD-5197-4E91-AB75-5E27E0DBD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AC162-038D-4F86-82B4-A069E4C904D4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452E29-242B-4983-ADE2-65BCC6675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BB2645-7743-4934-8D61-E1331D7B1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74C8-C037-4C19-832A-621831EDB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664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5A005-67F7-4C3A-9F8D-F379E4F9E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31A712-41FE-4516-BDE9-0541A9AAB5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A4741-7C50-46BD-AA4F-27FD83C9D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AC162-038D-4F86-82B4-A069E4C904D4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111E7E-4285-4460-A372-305651FE8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9DC803-7EC4-4B4D-A457-9604CB403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74C8-C037-4C19-832A-621831EDB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0608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4E01AE-04C0-42EE-A5BA-810E23BDC6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9EEE76-B841-4333-B70C-6746661AD8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BF476C-C906-4BD1-B7D1-F0428CFF0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AC162-038D-4F86-82B4-A069E4C904D4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55061-0680-4E53-BFB9-E098347C6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169622-FFCC-4F74-8C1B-A47653555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74C8-C037-4C19-832A-621831EDB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897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79D1E-367D-43CC-B8DF-0D5FDF85B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4C1BC-11F8-4590-B6EE-69DB25964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533975-205F-4D58-BA8E-463E778BE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AC162-038D-4F86-82B4-A069E4C904D4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AFB59-A475-4861-8D0F-9DF3C74A3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A68D9-0FC2-4EFE-9775-9CFCF6534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74C8-C037-4C19-832A-621831EDB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944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56A21-9EA0-4175-84F6-0B3E130BA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EA7D3B-520C-4DDB-A1A7-E6B1179D13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E465E0-2B90-4860-9752-58F4D9168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AC162-038D-4F86-82B4-A069E4C904D4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75B203-03DA-4902-9958-0CA0CEEC6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4B3700-5489-4525-A1FE-8D6F07DBB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74C8-C037-4C19-832A-621831EDB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5041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7283C-825B-4366-97B7-EB12328DC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3C8426-B0D0-4033-A3A2-B9BF72CA6E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F964CE-BD46-4991-97AD-464674F9F2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51ED4C-EC81-4016-8D69-09B7B821C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AC162-038D-4F86-82B4-A069E4C904D4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9F8757-8119-45CD-B3B8-F264C08C9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77686E-AB39-43D2-99A0-A641D89E4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74C8-C037-4C19-832A-621831EDB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619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4411B-33B9-4517-906C-7964BA778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210312-FD40-44B4-A8D4-02756E530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4AE9F5-612A-4DC9-BC55-3A3711A260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C876C4-7938-4E01-8C61-20A0B477C4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C75227-90DF-4CEC-8AC2-215153DE02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9B086C-3875-4243-BF8D-A79201E87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AC162-038D-4F86-82B4-A069E4C904D4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766635-022C-4215-A038-BEB25F201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8F8C66-355A-4A9B-9D56-635A4A723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74C8-C037-4C19-832A-621831EDB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494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4F69A-F40C-4865-A3AC-25D7F796E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9736AC-F165-442A-81D3-10325E892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AC162-038D-4F86-82B4-A069E4C904D4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13EC5B-04AC-4DFC-B065-41595558F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69DA38-1B0C-4AB1-99ED-5A0BE7A27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74C8-C037-4C19-832A-621831EDB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124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63C516-30B3-4192-88CD-B2EA851CF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AC162-038D-4F86-82B4-A069E4C904D4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47D8E4-0CD4-4DEE-A183-32BC9BA73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2BEF98-D807-4941-A695-2334CDB97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74C8-C037-4C19-832A-621831EDB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137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7D455-0524-4A23-8C15-98390B2AA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3C046-FA11-431D-A6E7-14C19AE29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751592-7B08-453C-BD0C-2DB5770156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C3F2E6-5778-4BA3-9E9E-7BCD19FDB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AC162-038D-4F86-82B4-A069E4C904D4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CA989F-4188-4E18-8189-E89AF9D82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FE6F2C-B7A0-43FB-A7B2-1358C8878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74C8-C037-4C19-832A-621831EDB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440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B8CA9-2913-4131-A6CC-1712774AE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9D8180-9DF8-4DB1-9BF2-8F45FBD75C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A26C41-F2D4-4645-BC9B-0F760EADDC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37E73E-9D7A-4CAC-B6BE-BABEC2BB5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AC162-038D-4F86-82B4-A069E4C904D4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33276E-0870-4357-9B0E-951CFB992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AC5B59-0924-4FBA-8498-BFE4B80A1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74C8-C037-4C19-832A-621831EDB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066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89E16A-406C-4B34-8052-2679FC276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5029EC-4EA7-4D00-9F48-AB7EADEB0A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3D71D5-D9CD-4CD4-B2E7-302552DFD3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AC162-038D-4F86-82B4-A069E4C904D4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02705-5469-4FB7-9CA8-74DC1EC3C8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2B98F-6460-4BC7-82B6-B417B849AF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674C8-C037-4C19-832A-621831EDB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182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cinform.co.uk/learning-tools/webinar-the-public-law-outline-and-pre-proceedings/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www.proceduresonline.com/surrey/cs/p_care_supervis_plo.html#3.-the-surrey-county-council-pre-proceedings-plo-protocol-including-legal-gateway-meeting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hyperlink" Target="https://www.ccinform.co.uk/knowledge-hubs/court-work-skills-knowledge-and-practice-hub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>
            <a:extLst>
              <a:ext uri="{FF2B5EF4-FFF2-40B4-BE49-F238E27FC236}">
                <a16:creationId xmlns:a16="http://schemas.microsoft.com/office/drawing/2014/main" id="{24C2913D-7104-4103-8D38-3B63E08866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91333" y="5838517"/>
            <a:ext cx="859819" cy="77471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Rectangle 5">
            <a:extLst>
              <a:ext uri="{FF2B5EF4-FFF2-40B4-BE49-F238E27FC236}">
                <a16:creationId xmlns:a16="http://schemas.microsoft.com/office/drawing/2014/main" id="{C29DDC03-58AE-4940-97CE-A61BA31AF7CB}"/>
              </a:ext>
            </a:extLst>
          </p:cNvPr>
          <p:cNvSpPr/>
          <p:nvPr/>
        </p:nvSpPr>
        <p:spPr>
          <a:xfrm>
            <a:off x="0" y="1008674"/>
            <a:ext cx="3168871" cy="3221623"/>
          </a:xfrm>
          <a:prstGeom prst="rect">
            <a:avLst/>
          </a:prstGeom>
          <a:noFill/>
          <a:ln w="28575" cap="flat">
            <a:solidFill>
              <a:srgbClr val="E7A23F"/>
            </a:solidFill>
            <a:prstDash val="solid"/>
            <a:miter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600" b="0" i="0" u="none" strike="noStrike" kern="1200" cap="none" spc="0" baseline="0">
              <a:solidFill>
                <a:srgbClr val="404040"/>
              </a:solidFill>
              <a:uFillTx/>
              <a:latin typeface="Calibri"/>
            </a:endParaRPr>
          </a:p>
        </p:txBody>
      </p:sp>
      <p:sp>
        <p:nvSpPr>
          <p:cNvPr id="4" name="Rectangle 23">
            <a:extLst>
              <a:ext uri="{FF2B5EF4-FFF2-40B4-BE49-F238E27FC236}">
                <a16:creationId xmlns:a16="http://schemas.microsoft.com/office/drawing/2014/main" id="{1E8BB3A5-D70E-4D2D-BC3E-4693C6733855}"/>
              </a:ext>
            </a:extLst>
          </p:cNvPr>
          <p:cNvSpPr/>
          <p:nvPr/>
        </p:nvSpPr>
        <p:spPr>
          <a:xfrm>
            <a:off x="0" y="17126"/>
            <a:ext cx="12191996" cy="932816"/>
          </a:xfrm>
          <a:prstGeom prst="rect">
            <a:avLst/>
          </a:prstGeom>
          <a:solidFill>
            <a:srgbClr val="E7A23F"/>
          </a:solidFill>
          <a:ln w="12701" cap="flat">
            <a:solidFill>
              <a:srgbClr val="E7A23F"/>
            </a:solidFill>
            <a:prstDash val="solid"/>
            <a:miter/>
          </a:ln>
        </p:spPr>
        <p:txBody>
          <a:bodyPr vert="horz" wrap="square" lIns="0" tIns="45720" rIns="359999" bIns="45720" anchor="ctr" anchorCtr="1" compatLnSpc="1">
            <a:noAutofit/>
          </a:bodyPr>
          <a:lstStyle/>
          <a:p>
            <a:pPr marL="0" marR="0" lvl="0" indent="457200" algn="ctr" defTabSz="914400" rtl="0" fontAlgn="auto" hangingPunct="1">
              <a:lnSpc>
                <a:spcPct val="107000"/>
              </a:lnSpc>
              <a:spcBef>
                <a:spcPts val="300"/>
              </a:spcBef>
              <a:spcAft>
                <a:spcPts val="8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800" b="1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  <a:ea typeface="Calibri" pitchFamily="34"/>
                <a:cs typeface="Times New Roman" pitchFamily="18"/>
              </a:rPr>
              <a:t>One Minute Guide </a:t>
            </a:r>
          </a:p>
          <a:p>
            <a:pPr marL="0" marR="0" lvl="0" indent="457200" algn="ctr" defTabSz="914400" rtl="0" fontAlgn="auto" hangingPunct="1">
              <a:lnSpc>
                <a:spcPct val="107000"/>
              </a:lnSpc>
              <a:spcBef>
                <a:spcPts val="300"/>
              </a:spcBef>
              <a:spcAft>
                <a:spcPts val="8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800" b="1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  <a:ea typeface="Calibri" pitchFamily="34"/>
                <a:cs typeface="Times New Roman" pitchFamily="18"/>
              </a:rPr>
              <a:t>Module 5: The Case Management Hearing</a:t>
            </a:r>
          </a:p>
        </p:txBody>
      </p:sp>
      <p:pic>
        <p:nvPicPr>
          <p:cNvPr id="5" name="Picture 2" descr="Stopwatch 33% with solid fill">
            <a:extLst>
              <a:ext uri="{FF2B5EF4-FFF2-40B4-BE49-F238E27FC236}">
                <a16:creationId xmlns:a16="http://schemas.microsoft.com/office/drawing/2014/main" id="{54859A29-C159-49F9-A2B0-45D5C3EF6EC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-24030" y="-41504"/>
            <a:ext cx="1087431" cy="108743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TextBox 19">
            <a:extLst>
              <a:ext uri="{FF2B5EF4-FFF2-40B4-BE49-F238E27FC236}">
                <a16:creationId xmlns:a16="http://schemas.microsoft.com/office/drawing/2014/main" id="{0B7FD517-F7E1-4944-8C7B-B949B33C9203}"/>
              </a:ext>
            </a:extLst>
          </p:cNvPr>
          <p:cNvSpPr txBox="1"/>
          <p:nvPr/>
        </p:nvSpPr>
        <p:spPr>
          <a:xfrm>
            <a:off x="-17977" y="1008574"/>
            <a:ext cx="3113687" cy="32778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The Case Management Hearing</a:t>
            </a:r>
          </a:p>
          <a:p>
            <a:pPr marL="171450" marR="0" lvl="0" indent="-1714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The most important hearing for planning the care proceedings and concluding in 26 weeks or less</a:t>
            </a:r>
          </a:p>
          <a:p>
            <a:pPr marL="171450" marR="0" lvl="0" indent="-1714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Good preparation is essential for:</a:t>
            </a:r>
          </a:p>
          <a:p>
            <a:pPr marL="171450" marR="0" lvl="0" indent="-7199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0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179999" marR="0" lvl="2" indent="-18004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0" cap="none" spc="0" baseline="0" dirty="0">
                <a:solidFill>
                  <a:srgbClr val="000000"/>
                </a:solidFill>
                <a:uFillTx/>
                <a:latin typeface="Calibri"/>
              </a:rPr>
              <a:t>A purposeful and productive advocates’ meeting</a:t>
            </a:r>
          </a:p>
          <a:p>
            <a:pPr marL="179999" marR="0" lvl="2" indent="-18004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0" cap="none" spc="0" baseline="0" dirty="0">
                <a:solidFill>
                  <a:srgbClr val="000000"/>
                </a:solidFill>
                <a:uFillTx/>
                <a:latin typeface="Calibri"/>
              </a:rPr>
              <a:t>Case runs effectively to IRH </a:t>
            </a:r>
          </a:p>
          <a:p>
            <a:pPr marL="179999" marR="0" lvl="2" indent="-18004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0" cap="none" spc="0" baseline="0" dirty="0">
                <a:solidFill>
                  <a:srgbClr val="000000"/>
                </a:solidFill>
                <a:uFillTx/>
                <a:latin typeface="Calibri"/>
              </a:rPr>
              <a:t>Reduce number of further case management hearings (time consuming, expensive, can over-complicate)</a:t>
            </a:r>
          </a:p>
          <a:p>
            <a:pPr marL="179999" marR="0" lvl="2" indent="-18004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0" cap="none" spc="0" baseline="0" dirty="0">
                <a:solidFill>
                  <a:srgbClr val="000000"/>
                </a:solidFill>
                <a:uFillTx/>
                <a:latin typeface="Calibri"/>
              </a:rPr>
              <a:t>Any evidential gaps are anticipated and necessary assessments set up to ensure they are addressed</a:t>
            </a:r>
          </a:p>
          <a:p>
            <a:pPr marL="179999" marR="0" lvl="2" indent="-18004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0" cap="none" spc="0" baseline="0" dirty="0">
                <a:solidFill>
                  <a:srgbClr val="000000"/>
                </a:solidFill>
                <a:uFillTx/>
                <a:latin typeface="Calibri"/>
              </a:rPr>
              <a:t>Parallel planning considerations are factored into directions </a:t>
            </a:r>
          </a:p>
          <a:p>
            <a:pPr marL="179999" marR="0" lvl="2" indent="-18004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0" cap="none" spc="0" baseline="0" dirty="0">
                <a:solidFill>
                  <a:srgbClr val="000000"/>
                </a:solidFill>
                <a:uFillTx/>
                <a:latin typeface="Calibri"/>
              </a:rPr>
              <a:t> Build trust with family, judiciary, respondent reps </a:t>
            </a:r>
          </a:p>
          <a:p>
            <a:pPr marL="179999" marR="0" lvl="2" indent="-18004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0" cap="none" spc="0" baseline="0" dirty="0">
                <a:solidFill>
                  <a:srgbClr val="000000"/>
                </a:solidFill>
                <a:uFillTx/>
                <a:latin typeface="Calibri"/>
              </a:rPr>
              <a:t>Obtain realistic timetables for assessments/evidence</a:t>
            </a:r>
          </a:p>
          <a:p>
            <a:pPr marL="179999" marR="0" lvl="2" indent="-18004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0" cap="none" spc="0" baseline="0" dirty="0">
                <a:solidFill>
                  <a:srgbClr val="000000"/>
                </a:solidFill>
                <a:uFillTx/>
                <a:latin typeface="Calibri"/>
              </a:rPr>
              <a:t>Avoid listings on leave days -continuity of SW</a:t>
            </a:r>
          </a:p>
          <a:p>
            <a:pPr marL="179999" marR="0" lvl="2" indent="-18004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0" cap="none" spc="0" baseline="0" dirty="0">
                <a:solidFill>
                  <a:srgbClr val="000000"/>
                </a:solidFill>
                <a:uFillTx/>
                <a:latin typeface="Calibri"/>
              </a:rPr>
              <a:t>Sets case off on a good, positive note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0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8EFA071E-18C0-4B5A-B1B9-FA34B953E1A1}"/>
              </a:ext>
            </a:extLst>
          </p:cNvPr>
          <p:cNvSpPr/>
          <p:nvPr/>
        </p:nvSpPr>
        <p:spPr>
          <a:xfrm>
            <a:off x="9077048" y="1006096"/>
            <a:ext cx="3113688" cy="1532159"/>
          </a:xfrm>
          <a:prstGeom prst="rect">
            <a:avLst/>
          </a:prstGeom>
          <a:solidFill>
            <a:srgbClr val="FFFFFF"/>
          </a:solidFill>
          <a:ln w="28575" cap="flat">
            <a:solidFill>
              <a:srgbClr val="E7A23F"/>
            </a:solidFill>
            <a:prstDash val="solid"/>
            <a:miter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171450" marR="0" lvl="0" indent="-171450" algn="l" defTabSz="914400" rtl="0" fontAlgn="auto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000" b="0" i="0" u="none" strike="noStrike" kern="0" cap="none" spc="0" baseline="0">
              <a:solidFill>
                <a:srgbClr val="000000"/>
              </a:solidFill>
              <a:uFillTx/>
              <a:latin typeface="Calibri" pitchFamily="34"/>
              <a:ea typeface="Calibri" pitchFamily="34"/>
              <a:cs typeface="Times New Roman" pitchFamily="18"/>
            </a:endParaRPr>
          </a:p>
        </p:txBody>
      </p:sp>
      <p:sp>
        <p:nvSpPr>
          <p:cNvPr id="8" name="Rectangle 26">
            <a:extLst>
              <a:ext uri="{FF2B5EF4-FFF2-40B4-BE49-F238E27FC236}">
                <a16:creationId xmlns:a16="http://schemas.microsoft.com/office/drawing/2014/main" id="{6453C2C8-00BB-4226-AFD7-593B633DEF38}"/>
              </a:ext>
            </a:extLst>
          </p:cNvPr>
          <p:cNvSpPr/>
          <p:nvPr/>
        </p:nvSpPr>
        <p:spPr>
          <a:xfrm>
            <a:off x="0" y="4288828"/>
            <a:ext cx="4074282" cy="2552044"/>
          </a:xfrm>
          <a:prstGeom prst="rect">
            <a:avLst/>
          </a:prstGeom>
          <a:solidFill>
            <a:srgbClr val="FFFFFF"/>
          </a:solidFill>
          <a:ln w="28575" cap="flat">
            <a:solidFill>
              <a:srgbClr val="E7A23F"/>
            </a:solidFill>
            <a:prstDash val="solid"/>
            <a:miter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600" b="0" i="0" u="none" strike="noStrike" kern="1200" cap="none" spc="0" baseline="0">
              <a:solidFill>
                <a:srgbClr val="FFFFFF"/>
              </a:solidFill>
              <a:uFillTx/>
              <a:latin typeface="Calibri" pitchFamily="34"/>
              <a:ea typeface="Calibri" pitchFamily="34"/>
              <a:cs typeface="Times New Roman" pitchFamily="18"/>
            </a:endParaRPr>
          </a:p>
        </p:txBody>
      </p:sp>
      <p:sp>
        <p:nvSpPr>
          <p:cNvPr id="9" name="TextBox 16">
            <a:extLst>
              <a:ext uri="{FF2B5EF4-FFF2-40B4-BE49-F238E27FC236}">
                <a16:creationId xmlns:a16="http://schemas.microsoft.com/office/drawing/2014/main" id="{92D7BFCC-EA18-4FC4-AA46-5DDF67783278}"/>
              </a:ext>
            </a:extLst>
          </p:cNvPr>
          <p:cNvSpPr txBox="1"/>
          <p:nvPr/>
        </p:nvSpPr>
        <p:spPr>
          <a:xfrm>
            <a:off x="-24030" y="4384813"/>
            <a:ext cx="3878317" cy="283154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How to prepare for the CMH</a:t>
            </a:r>
          </a:p>
          <a:p>
            <a:pPr marL="171450" marR="0" lvl="0" indent="-1714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Have parenting (update) assessment proposal ready and shared</a:t>
            </a:r>
          </a:p>
          <a:p>
            <a:pPr marL="171450" marR="0" lvl="0" indent="-1714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Do you want expert assessments?-AD approval-have you selected which expert and agreed draft LOI- talk to legal</a:t>
            </a:r>
          </a:p>
          <a:p>
            <a:pPr marL="171450" marR="0" lvl="0" indent="-1714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Have viability assessments been completed and referral made to F&amp;F team?</a:t>
            </a:r>
          </a:p>
          <a:p>
            <a:pPr marL="171450" marR="0" lvl="0" indent="-1714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FGC has been held and minutes shared with legal</a:t>
            </a:r>
          </a:p>
          <a:p>
            <a:pPr marL="171450" marR="0" lvl="0" indent="-1714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If the care plan is separation- gateway referral, reg 24 assessment, family time plans</a:t>
            </a:r>
          </a:p>
          <a:p>
            <a:pPr marL="171450" marR="0" lvl="0" indent="-1714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Share all 3</a:t>
            </a:r>
            <a:r>
              <a:rPr lang="en-GB" sz="1000" b="0" i="0" u="none" strike="noStrike" kern="1200" cap="none" spc="0" baseline="30000" dirty="0">
                <a:solidFill>
                  <a:srgbClr val="000000"/>
                </a:solidFill>
                <a:uFillTx/>
                <a:latin typeface="Calibri"/>
              </a:rPr>
              <a:t>rd</a:t>
            </a:r>
            <a:r>
              <a:rPr lang="en-GB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party disclosure with legal following necessary consent</a:t>
            </a:r>
          </a:p>
          <a:p>
            <a:pPr marL="171450" marR="0" lvl="0" indent="-1714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Speak to the guardian-tell them about your plans</a:t>
            </a:r>
          </a:p>
          <a:p>
            <a:pPr marL="171450" marR="0" lvl="0" indent="-1714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Give full instructions to legal ahead of the advocates meeting</a:t>
            </a:r>
          </a:p>
          <a:p>
            <a:pPr marL="171450" marR="0" lvl="0" indent="-1714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Is the right support in place for the parents now?- DA workers, drug and alcohol workers.</a:t>
            </a:r>
          </a:p>
          <a:p>
            <a:pPr marL="171450" marR="0" lvl="0" indent="-1714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171450" marR="0" lvl="0" indent="-1714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grpSp>
        <p:nvGrpSpPr>
          <p:cNvPr id="10" name="Group 18">
            <a:extLst>
              <a:ext uri="{FF2B5EF4-FFF2-40B4-BE49-F238E27FC236}">
                <a16:creationId xmlns:a16="http://schemas.microsoft.com/office/drawing/2014/main" id="{8637DB36-B44B-4841-A7C4-F292DDCE86BD}"/>
              </a:ext>
            </a:extLst>
          </p:cNvPr>
          <p:cNvGrpSpPr/>
          <p:nvPr/>
        </p:nvGrpSpPr>
        <p:grpSpPr>
          <a:xfrm>
            <a:off x="3222784" y="1008574"/>
            <a:ext cx="5800350" cy="3221623"/>
            <a:chOff x="3222784" y="1008574"/>
            <a:chExt cx="5800350" cy="3221623"/>
          </a:xfrm>
        </p:grpSpPr>
        <p:sp>
          <p:nvSpPr>
            <p:cNvPr id="11" name="Rectangle 25">
              <a:extLst>
                <a:ext uri="{FF2B5EF4-FFF2-40B4-BE49-F238E27FC236}">
                  <a16:creationId xmlns:a16="http://schemas.microsoft.com/office/drawing/2014/main" id="{333E7B79-93D2-4B50-A125-7C62361BB965}"/>
                </a:ext>
              </a:extLst>
            </p:cNvPr>
            <p:cNvSpPr/>
            <p:nvPr/>
          </p:nvSpPr>
          <p:spPr>
            <a:xfrm>
              <a:off x="3222784" y="1008574"/>
              <a:ext cx="5800350" cy="3221623"/>
            </a:xfrm>
            <a:prstGeom prst="rect">
              <a:avLst/>
            </a:prstGeom>
            <a:solidFill>
              <a:srgbClr val="FFFFFF"/>
            </a:solidFill>
            <a:ln w="28575" cap="flat">
              <a:solidFill>
                <a:srgbClr val="E7A23F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200" b="1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Times New Roman" pitchFamily="18"/>
              </a:endParaRPr>
            </a:p>
          </p:txBody>
        </p:sp>
        <p:sp>
          <p:nvSpPr>
            <p:cNvPr id="12" name="Rectangle 1031">
              <a:extLst>
                <a:ext uri="{FF2B5EF4-FFF2-40B4-BE49-F238E27FC236}">
                  <a16:creationId xmlns:a16="http://schemas.microsoft.com/office/drawing/2014/main" id="{E27449B9-A8B2-4DB7-A98E-F56E9B65BE20}"/>
                </a:ext>
              </a:extLst>
            </p:cNvPr>
            <p:cNvSpPr/>
            <p:nvPr/>
          </p:nvSpPr>
          <p:spPr>
            <a:xfrm>
              <a:off x="3276916" y="1411550"/>
              <a:ext cx="526740" cy="2766562"/>
            </a:xfrm>
            <a:prstGeom prst="rect">
              <a:avLst/>
            </a:prstGeom>
            <a:solidFill>
              <a:srgbClr val="FEB15C"/>
            </a:solidFill>
            <a:ln w="12701" cap="flat">
              <a:solidFill>
                <a:srgbClr val="BC8C00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000" b="1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Date of issue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4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sp>
          <p:nvSpPr>
            <p:cNvPr id="13" name="Rectangle 1032">
              <a:extLst>
                <a:ext uri="{FF2B5EF4-FFF2-40B4-BE49-F238E27FC236}">
                  <a16:creationId xmlns:a16="http://schemas.microsoft.com/office/drawing/2014/main" id="{83C5B6F3-74F1-40DB-BE1D-A05BA8A7EBEE}"/>
                </a:ext>
              </a:extLst>
            </p:cNvPr>
            <p:cNvSpPr/>
            <p:nvPr/>
          </p:nvSpPr>
          <p:spPr>
            <a:xfrm>
              <a:off x="5432935" y="1401473"/>
              <a:ext cx="526740" cy="2766562"/>
            </a:xfrm>
            <a:prstGeom prst="rect">
              <a:avLst/>
            </a:prstGeom>
            <a:solidFill>
              <a:srgbClr val="FEB15C"/>
            </a:solidFill>
            <a:ln w="12701" cap="flat">
              <a:solidFill>
                <a:srgbClr val="BC8C00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000" b="1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Assess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000" b="1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ment window</a:t>
              </a:r>
            </a:p>
          </p:txBody>
        </p:sp>
        <p:sp>
          <p:nvSpPr>
            <p:cNvPr id="14" name="Rectangle 1033">
              <a:extLst>
                <a:ext uri="{FF2B5EF4-FFF2-40B4-BE49-F238E27FC236}">
                  <a16:creationId xmlns:a16="http://schemas.microsoft.com/office/drawing/2014/main" id="{F639C1E5-1164-40CA-AC8D-A0E185642742}"/>
                </a:ext>
              </a:extLst>
            </p:cNvPr>
            <p:cNvSpPr/>
            <p:nvPr/>
          </p:nvSpPr>
          <p:spPr>
            <a:xfrm>
              <a:off x="4735357" y="1401473"/>
              <a:ext cx="526740" cy="2766562"/>
            </a:xfrm>
            <a:prstGeom prst="rect">
              <a:avLst/>
            </a:prstGeom>
            <a:solidFill>
              <a:srgbClr val="FEB15C"/>
            </a:solidFill>
            <a:ln w="12701" cap="flat">
              <a:solidFill>
                <a:srgbClr val="BC8C00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000" b="1" i="0" u="sng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First CMH </a:t>
              </a:r>
            </a:p>
          </p:txBody>
        </p:sp>
        <p:sp>
          <p:nvSpPr>
            <p:cNvPr id="15" name="Rectangle 1034">
              <a:extLst>
                <a:ext uri="{FF2B5EF4-FFF2-40B4-BE49-F238E27FC236}">
                  <a16:creationId xmlns:a16="http://schemas.microsoft.com/office/drawing/2014/main" id="{BB5DC716-D029-4F9A-8F89-10C3ABA34803}"/>
                </a:ext>
              </a:extLst>
            </p:cNvPr>
            <p:cNvSpPr/>
            <p:nvPr/>
          </p:nvSpPr>
          <p:spPr>
            <a:xfrm>
              <a:off x="3989499" y="1411550"/>
              <a:ext cx="526740" cy="2766562"/>
            </a:xfrm>
            <a:prstGeom prst="rect">
              <a:avLst/>
            </a:prstGeom>
            <a:solidFill>
              <a:srgbClr val="FEB15C"/>
            </a:solidFill>
            <a:ln w="12701" cap="flat">
              <a:solidFill>
                <a:srgbClr val="BC8C00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000" b="1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Multi-agency safety plan</a:t>
              </a:r>
            </a:p>
          </p:txBody>
        </p:sp>
        <p:sp>
          <p:nvSpPr>
            <p:cNvPr id="16" name="Rectangle 1035">
              <a:extLst>
                <a:ext uri="{FF2B5EF4-FFF2-40B4-BE49-F238E27FC236}">
                  <a16:creationId xmlns:a16="http://schemas.microsoft.com/office/drawing/2014/main" id="{4E3AFD73-5999-4DF4-837F-9B7C21C90A41}"/>
                </a:ext>
              </a:extLst>
            </p:cNvPr>
            <p:cNvSpPr/>
            <p:nvPr/>
          </p:nvSpPr>
          <p:spPr>
            <a:xfrm>
              <a:off x="6145517" y="1401473"/>
              <a:ext cx="526740" cy="2766562"/>
            </a:xfrm>
            <a:prstGeom prst="rect">
              <a:avLst/>
            </a:prstGeom>
            <a:solidFill>
              <a:srgbClr val="FEB15C"/>
            </a:solidFill>
            <a:ln w="12701" cap="flat">
              <a:solidFill>
                <a:srgbClr val="BC8C00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000" b="1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LA final evidence</a:t>
              </a:r>
            </a:p>
          </p:txBody>
        </p:sp>
        <p:sp>
          <p:nvSpPr>
            <p:cNvPr id="17" name="Rectangle 1036">
              <a:extLst>
                <a:ext uri="{FF2B5EF4-FFF2-40B4-BE49-F238E27FC236}">
                  <a16:creationId xmlns:a16="http://schemas.microsoft.com/office/drawing/2014/main" id="{C9B6883A-0FBF-4C5C-A5D4-2B40FC74C129}"/>
                </a:ext>
              </a:extLst>
            </p:cNvPr>
            <p:cNvSpPr/>
            <p:nvPr/>
          </p:nvSpPr>
          <p:spPr>
            <a:xfrm>
              <a:off x="6865296" y="1411550"/>
              <a:ext cx="526740" cy="2766562"/>
            </a:xfrm>
            <a:prstGeom prst="rect">
              <a:avLst/>
            </a:prstGeom>
            <a:solidFill>
              <a:srgbClr val="FEB15C"/>
            </a:solidFill>
            <a:ln w="12701" cap="flat">
              <a:solidFill>
                <a:srgbClr val="BC8C00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000" b="1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Parents/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000" b="1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CAFCASS final evidence</a:t>
              </a:r>
            </a:p>
          </p:txBody>
        </p:sp>
        <p:sp>
          <p:nvSpPr>
            <p:cNvPr id="18" name="Rectangle 1037">
              <a:extLst>
                <a:ext uri="{FF2B5EF4-FFF2-40B4-BE49-F238E27FC236}">
                  <a16:creationId xmlns:a16="http://schemas.microsoft.com/office/drawing/2014/main" id="{51DAFCB9-030E-4C34-9405-C4F490FE81AC}"/>
                </a:ext>
              </a:extLst>
            </p:cNvPr>
            <p:cNvSpPr/>
            <p:nvPr/>
          </p:nvSpPr>
          <p:spPr>
            <a:xfrm>
              <a:off x="7646176" y="1411550"/>
              <a:ext cx="526740" cy="2766562"/>
            </a:xfrm>
            <a:prstGeom prst="rect">
              <a:avLst/>
            </a:prstGeom>
            <a:solidFill>
              <a:srgbClr val="FEB15C"/>
            </a:solidFill>
            <a:ln w="12701" cap="flat">
              <a:solidFill>
                <a:srgbClr val="BC8C00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000" b="1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IRH/EFH</a:t>
              </a:r>
              <a:r>
                <a:rPr lang="en-GB" sz="18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	</a:t>
              </a:r>
            </a:p>
          </p:txBody>
        </p:sp>
        <p:sp>
          <p:nvSpPr>
            <p:cNvPr id="19" name="Rectangle 1038">
              <a:extLst>
                <a:ext uri="{FF2B5EF4-FFF2-40B4-BE49-F238E27FC236}">
                  <a16:creationId xmlns:a16="http://schemas.microsoft.com/office/drawing/2014/main" id="{086CF1AD-4285-4683-A840-8A73CDE642BB}"/>
                </a:ext>
              </a:extLst>
            </p:cNvPr>
            <p:cNvSpPr/>
            <p:nvPr/>
          </p:nvSpPr>
          <p:spPr>
            <a:xfrm>
              <a:off x="8420737" y="1401473"/>
              <a:ext cx="526740" cy="2766562"/>
            </a:xfrm>
            <a:prstGeom prst="rect">
              <a:avLst/>
            </a:prstGeom>
            <a:solidFill>
              <a:srgbClr val="FEB15C"/>
            </a:solidFill>
            <a:ln w="12701" cap="flat">
              <a:solidFill>
                <a:srgbClr val="BC8C00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000" b="1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Final 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000" b="1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hearing</a:t>
              </a:r>
            </a:p>
          </p:txBody>
        </p:sp>
        <p:pic>
          <p:nvPicPr>
            <p:cNvPr id="20" name="Graphic 1040" descr="Alarm clock with solid fill">
              <a:extLst>
                <a:ext uri="{FF2B5EF4-FFF2-40B4-BE49-F238E27FC236}">
                  <a16:creationId xmlns:a16="http://schemas.microsoft.com/office/drawing/2014/main" id="{793D6862-3001-4B12-8177-FF5560DD8F1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3281168" y="2893207"/>
              <a:ext cx="511058" cy="590546"/>
            </a:xfrm>
            <a:prstGeom prst="rect">
              <a:avLst/>
            </a:prstGeom>
            <a:noFill/>
            <a:ln cap="flat">
              <a:noFill/>
            </a:ln>
          </p:spPr>
        </p:pic>
        <p:sp>
          <p:nvSpPr>
            <p:cNvPr id="21" name="TextBox 1041">
              <a:extLst>
                <a:ext uri="{FF2B5EF4-FFF2-40B4-BE49-F238E27FC236}">
                  <a16:creationId xmlns:a16="http://schemas.microsoft.com/office/drawing/2014/main" id="{BBF6D3BA-5CFA-423C-A7DB-20D28D10E6E8}"/>
                </a:ext>
              </a:extLst>
            </p:cNvPr>
            <p:cNvSpPr txBox="1"/>
            <p:nvPr/>
          </p:nvSpPr>
          <p:spPr>
            <a:xfrm>
              <a:off x="3267901" y="1008574"/>
              <a:ext cx="5755233" cy="392378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0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Day1             Day 2 </a:t>
              </a:r>
              <a:r>
                <a:rPr lang="en-GB" sz="1000" b="1" i="0" u="none" strike="noStrike" kern="0" cap="none" spc="0" baseline="0">
                  <a:solidFill>
                    <a:srgbClr val="000000"/>
                  </a:solidFill>
                  <a:uFillTx/>
                  <a:latin typeface="Calibri"/>
                </a:rPr>
                <a:t>   </a:t>
              </a:r>
              <a:r>
                <a:rPr lang="en-GB" sz="10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            Day 12-          Day 12/18-     Week 14 -       Week 18 -          Week 22          Week 26</a:t>
              </a:r>
              <a:r>
                <a:rPr lang="en-GB" sz="1000" b="1" i="0" u="none" strike="noStrike" kern="0" cap="none" spc="0" baseline="0">
                  <a:solidFill>
                    <a:srgbClr val="000000"/>
                  </a:solidFill>
                  <a:uFillTx/>
                  <a:latin typeface="Calibri"/>
                </a:rPr>
                <a:t>                                                                   	                 </a:t>
              </a:r>
              <a:r>
                <a:rPr lang="en-GB" sz="10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Day 18           Week 14         Week 16         Week 20</a:t>
              </a:r>
            </a:p>
          </p:txBody>
        </p:sp>
        <p:sp>
          <p:nvSpPr>
            <p:cNvPr id="22" name="Arrow: Right 1044">
              <a:extLst>
                <a:ext uri="{FF2B5EF4-FFF2-40B4-BE49-F238E27FC236}">
                  <a16:creationId xmlns:a16="http://schemas.microsoft.com/office/drawing/2014/main" id="{1EC0F533-ED6D-4BD9-BA69-26F93AE11244}"/>
                </a:ext>
              </a:extLst>
            </p:cNvPr>
            <p:cNvSpPr/>
            <p:nvPr/>
          </p:nvSpPr>
          <p:spPr>
            <a:xfrm>
              <a:off x="3715490" y="2198857"/>
              <a:ext cx="358783" cy="240871"/>
            </a:xfrm>
            <a:custGeom>
              <a:avLst>
                <a:gd name="f0" fmla="val 15325"/>
                <a:gd name="f1" fmla="val 5400"/>
              </a:avLst>
              <a:gdLst>
                <a:gd name="f2" fmla="val 10800000"/>
                <a:gd name="f3" fmla="val 5400000"/>
                <a:gd name="f4" fmla="val 180"/>
                <a:gd name="f5" fmla="val w"/>
                <a:gd name="f6" fmla="val h"/>
                <a:gd name="f7" fmla="val 0"/>
                <a:gd name="f8" fmla="val 21600"/>
                <a:gd name="f9" fmla="val 10800"/>
                <a:gd name="f10" fmla="+- 0 0 0"/>
                <a:gd name="f11" fmla="+- 0 0 180"/>
                <a:gd name="f12" fmla="*/ f5 1 21600"/>
                <a:gd name="f13" fmla="*/ f6 1 21600"/>
                <a:gd name="f14" fmla="+- f8 0 f7"/>
                <a:gd name="f15" fmla="pin 0 f0 21600"/>
                <a:gd name="f16" fmla="pin 0 f1 10800"/>
                <a:gd name="f17" fmla="*/ f10 f2 1"/>
                <a:gd name="f18" fmla="*/ f11 f2 1"/>
                <a:gd name="f19" fmla="val f15"/>
                <a:gd name="f20" fmla="val f16"/>
                <a:gd name="f21" fmla="*/ f14 1 21600"/>
                <a:gd name="f22" fmla="*/ f15 f12 1"/>
                <a:gd name="f23" fmla="*/ f16 f13 1"/>
                <a:gd name="f24" fmla="*/ f17 1 f4"/>
                <a:gd name="f25" fmla="*/ f18 1 f4"/>
                <a:gd name="f26" fmla="+- 21600 0 f20"/>
                <a:gd name="f27" fmla="+- 21600 0 f19"/>
                <a:gd name="f28" fmla="*/ 0 f21 1"/>
                <a:gd name="f29" fmla="*/ 21600 f21 1"/>
                <a:gd name="f30" fmla="*/ f20 f13 1"/>
                <a:gd name="f31" fmla="*/ f19 f12 1"/>
                <a:gd name="f32" fmla="+- f24 0 f3"/>
                <a:gd name="f33" fmla="+- f25 0 f3"/>
                <a:gd name="f34" fmla="*/ f27 f20 1"/>
                <a:gd name="f35" fmla="*/ f28 1 f21"/>
                <a:gd name="f36" fmla="*/ f29 1 f21"/>
                <a:gd name="f37" fmla="*/ f26 f13 1"/>
                <a:gd name="f38" fmla="*/ f34 1 10800"/>
                <a:gd name="f39" fmla="*/ f35 f12 1"/>
                <a:gd name="f40" fmla="*/ f35 f13 1"/>
                <a:gd name="f41" fmla="*/ f36 f13 1"/>
                <a:gd name="f42" fmla="+- f19 f38 0"/>
                <a:gd name="f43" fmla="*/ f42 f12 1"/>
              </a:gdLst>
              <a:ahLst>
                <a:ahXY gdRefX="f0" minX="f7" maxX="f8" gdRefY="f1" minY="f7" maxY="f9">
                  <a:pos x="f22" y="f23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2">
                  <a:pos x="f31" y="f40"/>
                </a:cxn>
                <a:cxn ang="f33">
                  <a:pos x="f31" y="f41"/>
                </a:cxn>
              </a:cxnLst>
              <a:rect l="f39" t="f30" r="f43" b="f37"/>
              <a:pathLst>
                <a:path w="21600" h="21600">
                  <a:moveTo>
                    <a:pt x="f7" y="f20"/>
                  </a:moveTo>
                  <a:lnTo>
                    <a:pt x="f19" y="f20"/>
                  </a:lnTo>
                  <a:lnTo>
                    <a:pt x="f19" y="f7"/>
                  </a:lnTo>
                  <a:lnTo>
                    <a:pt x="f8" y="f9"/>
                  </a:lnTo>
                  <a:lnTo>
                    <a:pt x="f19" y="f8"/>
                  </a:lnTo>
                  <a:lnTo>
                    <a:pt x="f19" y="f26"/>
                  </a:lnTo>
                  <a:lnTo>
                    <a:pt x="f7" y="f26"/>
                  </a:lnTo>
                  <a:close/>
                </a:path>
              </a:pathLst>
            </a:custGeom>
            <a:solidFill>
              <a:srgbClr val="4472C4"/>
            </a:solidFill>
            <a:ln w="12701" cap="flat">
              <a:solidFill>
                <a:srgbClr val="2F528F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sp>
          <p:nvSpPr>
            <p:cNvPr id="23" name="Arrow: Right 1045">
              <a:extLst>
                <a:ext uri="{FF2B5EF4-FFF2-40B4-BE49-F238E27FC236}">
                  <a16:creationId xmlns:a16="http://schemas.microsoft.com/office/drawing/2014/main" id="{08DA1D27-1CB2-451F-9DCA-73F17D4D3655}"/>
                </a:ext>
              </a:extLst>
            </p:cNvPr>
            <p:cNvSpPr/>
            <p:nvPr/>
          </p:nvSpPr>
          <p:spPr>
            <a:xfrm>
              <a:off x="6643390" y="2161550"/>
              <a:ext cx="358783" cy="240871"/>
            </a:xfrm>
            <a:custGeom>
              <a:avLst>
                <a:gd name="f0" fmla="val 15325"/>
                <a:gd name="f1" fmla="val 5400"/>
              </a:avLst>
              <a:gdLst>
                <a:gd name="f2" fmla="val 10800000"/>
                <a:gd name="f3" fmla="val 5400000"/>
                <a:gd name="f4" fmla="val 180"/>
                <a:gd name="f5" fmla="val w"/>
                <a:gd name="f6" fmla="val h"/>
                <a:gd name="f7" fmla="val 0"/>
                <a:gd name="f8" fmla="val 21600"/>
                <a:gd name="f9" fmla="val 10800"/>
                <a:gd name="f10" fmla="+- 0 0 0"/>
                <a:gd name="f11" fmla="+- 0 0 180"/>
                <a:gd name="f12" fmla="*/ f5 1 21600"/>
                <a:gd name="f13" fmla="*/ f6 1 21600"/>
                <a:gd name="f14" fmla="+- f8 0 f7"/>
                <a:gd name="f15" fmla="pin 0 f0 21600"/>
                <a:gd name="f16" fmla="pin 0 f1 10800"/>
                <a:gd name="f17" fmla="*/ f10 f2 1"/>
                <a:gd name="f18" fmla="*/ f11 f2 1"/>
                <a:gd name="f19" fmla="val f15"/>
                <a:gd name="f20" fmla="val f16"/>
                <a:gd name="f21" fmla="*/ f14 1 21600"/>
                <a:gd name="f22" fmla="*/ f15 f12 1"/>
                <a:gd name="f23" fmla="*/ f16 f13 1"/>
                <a:gd name="f24" fmla="*/ f17 1 f4"/>
                <a:gd name="f25" fmla="*/ f18 1 f4"/>
                <a:gd name="f26" fmla="+- 21600 0 f20"/>
                <a:gd name="f27" fmla="+- 21600 0 f19"/>
                <a:gd name="f28" fmla="*/ 0 f21 1"/>
                <a:gd name="f29" fmla="*/ 21600 f21 1"/>
                <a:gd name="f30" fmla="*/ f20 f13 1"/>
                <a:gd name="f31" fmla="*/ f19 f12 1"/>
                <a:gd name="f32" fmla="+- f24 0 f3"/>
                <a:gd name="f33" fmla="+- f25 0 f3"/>
                <a:gd name="f34" fmla="*/ f27 f20 1"/>
                <a:gd name="f35" fmla="*/ f28 1 f21"/>
                <a:gd name="f36" fmla="*/ f29 1 f21"/>
                <a:gd name="f37" fmla="*/ f26 f13 1"/>
                <a:gd name="f38" fmla="*/ f34 1 10800"/>
                <a:gd name="f39" fmla="*/ f35 f12 1"/>
                <a:gd name="f40" fmla="*/ f35 f13 1"/>
                <a:gd name="f41" fmla="*/ f36 f13 1"/>
                <a:gd name="f42" fmla="+- f19 f38 0"/>
                <a:gd name="f43" fmla="*/ f42 f12 1"/>
              </a:gdLst>
              <a:ahLst>
                <a:ahXY gdRefX="f0" minX="f7" maxX="f8" gdRefY="f1" minY="f7" maxY="f9">
                  <a:pos x="f22" y="f23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2">
                  <a:pos x="f31" y="f40"/>
                </a:cxn>
                <a:cxn ang="f33">
                  <a:pos x="f31" y="f41"/>
                </a:cxn>
              </a:cxnLst>
              <a:rect l="f39" t="f30" r="f43" b="f37"/>
              <a:pathLst>
                <a:path w="21600" h="21600">
                  <a:moveTo>
                    <a:pt x="f7" y="f20"/>
                  </a:moveTo>
                  <a:lnTo>
                    <a:pt x="f19" y="f20"/>
                  </a:lnTo>
                  <a:lnTo>
                    <a:pt x="f19" y="f7"/>
                  </a:lnTo>
                  <a:lnTo>
                    <a:pt x="f8" y="f9"/>
                  </a:lnTo>
                  <a:lnTo>
                    <a:pt x="f19" y="f8"/>
                  </a:lnTo>
                  <a:lnTo>
                    <a:pt x="f19" y="f26"/>
                  </a:lnTo>
                  <a:lnTo>
                    <a:pt x="f7" y="f26"/>
                  </a:lnTo>
                  <a:close/>
                </a:path>
              </a:pathLst>
            </a:custGeom>
            <a:solidFill>
              <a:srgbClr val="4472C4"/>
            </a:solidFill>
            <a:ln w="12701" cap="flat">
              <a:solidFill>
                <a:srgbClr val="2F528F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sp>
          <p:nvSpPr>
            <p:cNvPr id="24" name="Arrow: Right 1046">
              <a:extLst>
                <a:ext uri="{FF2B5EF4-FFF2-40B4-BE49-F238E27FC236}">
                  <a16:creationId xmlns:a16="http://schemas.microsoft.com/office/drawing/2014/main" id="{7E522893-9833-4FB2-B2D0-0B58D30642C2}"/>
                </a:ext>
              </a:extLst>
            </p:cNvPr>
            <p:cNvSpPr/>
            <p:nvPr/>
          </p:nvSpPr>
          <p:spPr>
            <a:xfrm>
              <a:off x="5926985" y="2161550"/>
              <a:ext cx="358783" cy="240871"/>
            </a:xfrm>
            <a:custGeom>
              <a:avLst>
                <a:gd name="f0" fmla="val 15325"/>
                <a:gd name="f1" fmla="val 5400"/>
              </a:avLst>
              <a:gdLst>
                <a:gd name="f2" fmla="val 10800000"/>
                <a:gd name="f3" fmla="val 5400000"/>
                <a:gd name="f4" fmla="val 180"/>
                <a:gd name="f5" fmla="val w"/>
                <a:gd name="f6" fmla="val h"/>
                <a:gd name="f7" fmla="val 0"/>
                <a:gd name="f8" fmla="val 21600"/>
                <a:gd name="f9" fmla="val 10800"/>
                <a:gd name="f10" fmla="+- 0 0 0"/>
                <a:gd name="f11" fmla="+- 0 0 180"/>
                <a:gd name="f12" fmla="*/ f5 1 21600"/>
                <a:gd name="f13" fmla="*/ f6 1 21600"/>
                <a:gd name="f14" fmla="+- f8 0 f7"/>
                <a:gd name="f15" fmla="pin 0 f0 21600"/>
                <a:gd name="f16" fmla="pin 0 f1 10800"/>
                <a:gd name="f17" fmla="*/ f10 f2 1"/>
                <a:gd name="f18" fmla="*/ f11 f2 1"/>
                <a:gd name="f19" fmla="val f15"/>
                <a:gd name="f20" fmla="val f16"/>
                <a:gd name="f21" fmla="*/ f14 1 21600"/>
                <a:gd name="f22" fmla="*/ f15 f12 1"/>
                <a:gd name="f23" fmla="*/ f16 f13 1"/>
                <a:gd name="f24" fmla="*/ f17 1 f4"/>
                <a:gd name="f25" fmla="*/ f18 1 f4"/>
                <a:gd name="f26" fmla="+- 21600 0 f20"/>
                <a:gd name="f27" fmla="+- 21600 0 f19"/>
                <a:gd name="f28" fmla="*/ 0 f21 1"/>
                <a:gd name="f29" fmla="*/ 21600 f21 1"/>
                <a:gd name="f30" fmla="*/ f20 f13 1"/>
                <a:gd name="f31" fmla="*/ f19 f12 1"/>
                <a:gd name="f32" fmla="+- f24 0 f3"/>
                <a:gd name="f33" fmla="+- f25 0 f3"/>
                <a:gd name="f34" fmla="*/ f27 f20 1"/>
                <a:gd name="f35" fmla="*/ f28 1 f21"/>
                <a:gd name="f36" fmla="*/ f29 1 f21"/>
                <a:gd name="f37" fmla="*/ f26 f13 1"/>
                <a:gd name="f38" fmla="*/ f34 1 10800"/>
                <a:gd name="f39" fmla="*/ f35 f12 1"/>
                <a:gd name="f40" fmla="*/ f35 f13 1"/>
                <a:gd name="f41" fmla="*/ f36 f13 1"/>
                <a:gd name="f42" fmla="+- f19 f38 0"/>
                <a:gd name="f43" fmla="*/ f42 f12 1"/>
              </a:gdLst>
              <a:ahLst>
                <a:ahXY gdRefX="f0" minX="f7" maxX="f8" gdRefY="f1" minY="f7" maxY="f9">
                  <a:pos x="f22" y="f23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2">
                  <a:pos x="f31" y="f40"/>
                </a:cxn>
                <a:cxn ang="f33">
                  <a:pos x="f31" y="f41"/>
                </a:cxn>
              </a:cxnLst>
              <a:rect l="f39" t="f30" r="f43" b="f37"/>
              <a:pathLst>
                <a:path w="21600" h="21600">
                  <a:moveTo>
                    <a:pt x="f7" y="f20"/>
                  </a:moveTo>
                  <a:lnTo>
                    <a:pt x="f19" y="f20"/>
                  </a:lnTo>
                  <a:lnTo>
                    <a:pt x="f19" y="f7"/>
                  </a:lnTo>
                  <a:lnTo>
                    <a:pt x="f8" y="f9"/>
                  </a:lnTo>
                  <a:lnTo>
                    <a:pt x="f19" y="f8"/>
                  </a:lnTo>
                  <a:lnTo>
                    <a:pt x="f19" y="f26"/>
                  </a:lnTo>
                  <a:lnTo>
                    <a:pt x="f7" y="f26"/>
                  </a:lnTo>
                  <a:close/>
                </a:path>
              </a:pathLst>
            </a:custGeom>
            <a:solidFill>
              <a:srgbClr val="4472C4"/>
            </a:solidFill>
            <a:ln w="12701" cap="flat">
              <a:solidFill>
                <a:srgbClr val="2F528F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sp>
          <p:nvSpPr>
            <p:cNvPr id="25" name="Arrow: Right 1047">
              <a:extLst>
                <a:ext uri="{FF2B5EF4-FFF2-40B4-BE49-F238E27FC236}">
                  <a16:creationId xmlns:a16="http://schemas.microsoft.com/office/drawing/2014/main" id="{2BF126C1-6914-4C7A-8500-79CBCAEB683E}"/>
                </a:ext>
              </a:extLst>
            </p:cNvPr>
            <p:cNvSpPr/>
            <p:nvPr/>
          </p:nvSpPr>
          <p:spPr>
            <a:xfrm>
              <a:off x="5206922" y="2190481"/>
              <a:ext cx="358783" cy="240871"/>
            </a:xfrm>
            <a:custGeom>
              <a:avLst>
                <a:gd name="f0" fmla="val 15325"/>
                <a:gd name="f1" fmla="val 5400"/>
              </a:avLst>
              <a:gdLst>
                <a:gd name="f2" fmla="val 10800000"/>
                <a:gd name="f3" fmla="val 5400000"/>
                <a:gd name="f4" fmla="val 180"/>
                <a:gd name="f5" fmla="val w"/>
                <a:gd name="f6" fmla="val h"/>
                <a:gd name="f7" fmla="val 0"/>
                <a:gd name="f8" fmla="val 21600"/>
                <a:gd name="f9" fmla="val 10800"/>
                <a:gd name="f10" fmla="+- 0 0 0"/>
                <a:gd name="f11" fmla="+- 0 0 180"/>
                <a:gd name="f12" fmla="*/ f5 1 21600"/>
                <a:gd name="f13" fmla="*/ f6 1 21600"/>
                <a:gd name="f14" fmla="+- f8 0 f7"/>
                <a:gd name="f15" fmla="pin 0 f0 21600"/>
                <a:gd name="f16" fmla="pin 0 f1 10800"/>
                <a:gd name="f17" fmla="*/ f10 f2 1"/>
                <a:gd name="f18" fmla="*/ f11 f2 1"/>
                <a:gd name="f19" fmla="val f15"/>
                <a:gd name="f20" fmla="val f16"/>
                <a:gd name="f21" fmla="*/ f14 1 21600"/>
                <a:gd name="f22" fmla="*/ f15 f12 1"/>
                <a:gd name="f23" fmla="*/ f16 f13 1"/>
                <a:gd name="f24" fmla="*/ f17 1 f4"/>
                <a:gd name="f25" fmla="*/ f18 1 f4"/>
                <a:gd name="f26" fmla="+- 21600 0 f20"/>
                <a:gd name="f27" fmla="+- 21600 0 f19"/>
                <a:gd name="f28" fmla="*/ 0 f21 1"/>
                <a:gd name="f29" fmla="*/ 21600 f21 1"/>
                <a:gd name="f30" fmla="*/ f20 f13 1"/>
                <a:gd name="f31" fmla="*/ f19 f12 1"/>
                <a:gd name="f32" fmla="+- f24 0 f3"/>
                <a:gd name="f33" fmla="+- f25 0 f3"/>
                <a:gd name="f34" fmla="*/ f27 f20 1"/>
                <a:gd name="f35" fmla="*/ f28 1 f21"/>
                <a:gd name="f36" fmla="*/ f29 1 f21"/>
                <a:gd name="f37" fmla="*/ f26 f13 1"/>
                <a:gd name="f38" fmla="*/ f34 1 10800"/>
                <a:gd name="f39" fmla="*/ f35 f12 1"/>
                <a:gd name="f40" fmla="*/ f35 f13 1"/>
                <a:gd name="f41" fmla="*/ f36 f13 1"/>
                <a:gd name="f42" fmla="+- f19 f38 0"/>
                <a:gd name="f43" fmla="*/ f42 f12 1"/>
              </a:gdLst>
              <a:ahLst>
                <a:ahXY gdRefX="f0" minX="f7" maxX="f8" gdRefY="f1" minY="f7" maxY="f9">
                  <a:pos x="f22" y="f23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2">
                  <a:pos x="f31" y="f40"/>
                </a:cxn>
                <a:cxn ang="f33">
                  <a:pos x="f31" y="f41"/>
                </a:cxn>
              </a:cxnLst>
              <a:rect l="f39" t="f30" r="f43" b="f37"/>
              <a:pathLst>
                <a:path w="21600" h="21600">
                  <a:moveTo>
                    <a:pt x="f7" y="f20"/>
                  </a:moveTo>
                  <a:lnTo>
                    <a:pt x="f19" y="f20"/>
                  </a:lnTo>
                  <a:lnTo>
                    <a:pt x="f19" y="f7"/>
                  </a:lnTo>
                  <a:lnTo>
                    <a:pt x="f8" y="f9"/>
                  </a:lnTo>
                  <a:lnTo>
                    <a:pt x="f19" y="f8"/>
                  </a:lnTo>
                  <a:lnTo>
                    <a:pt x="f19" y="f26"/>
                  </a:lnTo>
                  <a:lnTo>
                    <a:pt x="f7" y="f26"/>
                  </a:lnTo>
                  <a:close/>
                </a:path>
              </a:pathLst>
            </a:custGeom>
            <a:solidFill>
              <a:srgbClr val="4472C4"/>
            </a:solidFill>
            <a:ln w="12701" cap="flat">
              <a:solidFill>
                <a:srgbClr val="2F528F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sp>
          <p:nvSpPr>
            <p:cNvPr id="26" name="Arrow: Right 1048">
              <a:extLst>
                <a:ext uri="{FF2B5EF4-FFF2-40B4-BE49-F238E27FC236}">
                  <a16:creationId xmlns:a16="http://schemas.microsoft.com/office/drawing/2014/main" id="{ADCE83AD-F040-491D-87E2-CCDC3C33C08E}"/>
                </a:ext>
              </a:extLst>
            </p:cNvPr>
            <p:cNvSpPr/>
            <p:nvPr/>
          </p:nvSpPr>
          <p:spPr>
            <a:xfrm>
              <a:off x="4459528" y="2198857"/>
              <a:ext cx="358783" cy="240871"/>
            </a:xfrm>
            <a:custGeom>
              <a:avLst>
                <a:gd name="f0" fmla="val 15325"/>
                <a:gd name="f1" fmla="val 5400"/>
              </a:avLst>
              <a:gdLst>
                <a:gd name="f2" fmla="val 10800000"/>
                <a:gd name="f3" fmla="val 5400000"/>
                <a:gd name="f4" fmla="val 180"/>
                <a:gd name="f5" fmla="val w"/>
                <a:gd name="f6" fmla="val h"/>
                <a:gd name="f7" fmla="val 0"/>
                <a:gd name="f8" fmla="val 21600"/>
                <a:gd name="f9" fmla="val 10800"/>
                <a:gd name="f10" fmla="+- 0 0 0"/>
                <a:gd name="f11" fmla="+- 0 0 180"/>
                <a:gd name="f12" fmla="*/ f5 1 21600"/>
                <a:gd name="f13" fmla="*/ f6 1 21600"/>
                <a:gd name="f14" fmla="+- f8 0 f7"/>
                <a:gd name="f15" fmla="pin 0 f0 21600"/>
                <a:gd name="f16" fmla="pin 0 f1 10800"/>
                <a:gd name="f17" fmla="*/ f10 f2 1"/>
                <a:gd name="f18" fmla="*/ f11 f2 1"/>
                <a:gd name="f19" fmla="val f15"/>
                <a:gd name="f20" fmla="val f16"/>
                <a:gd name="f21" fmla="*/ f14 1 21600"/>
                <a:gd name="f22" fmla="*/ f15 f12 1"/>
                <a:gd name="f23" fmla="*/ f16 f13 1"/>
                <a:gd name="f24" fmla="*/ f17 1 f4"/>
                <a:gd name="f25" fmla="*/ f18 1 f4"/>
                <a:gd name="f26" fmla="+- 21600 0 f20"/>
                <a:gd name="f27" fmla="+- 21600 0 f19"/>
                <a:gd name="f28" fmla="*/ 0 f21 1"/>
                <a:gd name="f29" fmla="*/ 21600 f21 1"/>
                <a:gd name="f30" fmla="*/ f20 f13 1"/>
                <a:gd name="f31" fmla="*/ f19 f12 1"/>
                <a:gd name="f32" fmla="+- f24 0 f3"/>
                <a:gd name="f33" fmla="+- f25 0 f3"/>
                <a:gd name="f34" fmla="*/ f27 f20 1"/>
                <a:gd name="f35" fmla="*/ f28 1 f21"/>
                <a:gd name="f36" fmla="*/ f29 1 f21"/>
                <a:gd name="f37" fmla="*/ f26 f13 1"/>
                <a:gd name="f38" fmla="*/ f34 1 10800"/>
                <a:gd name="f39" fmla="*/ f35 f12 1"/>
                <a:gd name="f40" fmla="*/ f35 f13 1"/>
                <a:gd name="f41" fmla="*/ f36 f13 1"/>
                <a:gd name="f42" fmla="+- f19 f38 0"/>
                <a:gd name="f43" fmla="*/ f42 f12 1"/>
              </a:gdLst>
              <a:ahLst>
                <a:ahXY gdRefX="f0" minX="f7" maxX="f8" gdRefY="f1" minY="f7" maxY="f9">
                  <a:pos x="f22" y="f23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2">
                  <a:pos x="f31" y="f40"/>
                </a:cxn>
                <a:cxn ang="f33">
                  <a:pos x="f31" y="f41"/>
                </a:cxn>
              </a:cxnLst>
              <a:rect l="f39" t="f30" r="f43" b="f37"/>
              <a:pathLst>
                <a:path w="21600" h="21600">
                  <a:moveTo>
                    <a:pt x="f7" y="f20"/>
                  </a:moveTo>
                  <a:lnTo>
                    <a:pt x="f19" y="f20"/>
                  </a:lnTo>
                  <a:lnTo>
                    <a:pt x="f19" y="f7"/>
                  </a:lnTo>
                  <a:lnTo>
                    <a:pt x="f8" y="f9"/>
                  </a:lnTo>
                  <a:lnTo>
                    <a:pt x="f19" y="f8"/>
                  </a:lnTo>
                  <a:lnTo>
                    <a:pt x="f19" y="f26"/>
                  </a:lnTo>
                  <a:lnTo>
                    <a:pt x="f7" y="f26"/>
                  </a:lnTo>
                  <a:close/>
                </a:path>
              </a:pathLst>
            </a:custGeom>
            <a:solidFill>
              <a:srgbClr val="4472C4"/>
            </a:solidFill>
            <a:ln w="12701" cap="flat">
              <a:solidFill>
                <a:srgbClr val="2F528F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sp>
          <p:nvSpPr>
            <p:cNvPr id="27" name="Arrow: Right 1049">
              <a:extLst>
                <a:ext uri="{FF2B5EF4-FFF2-40B4-BE49-F238E27FC236}">
                  <a16:creationId xmlns:a16="http://schemas.microsoft.com/office/drawing/2014/main" id="{3098D7A3-CE2B-4802-82F4-4BFA0D6DC01D}"/>
                </a:ext>
              </a:extLst>
            </p:cNvPr>
            <p:cNvSpPr/>
            <p:nvPr/>
          </p:nvSpPr>
          <p:spPr>
            <a:xfrm>
              <a:off x="7363443" y="2166579"/>
              <a:ext cx="358783" cy="240871"/>
            </a:xfrm>
            <a:custGeom>
              <a:avLst>
                <a:gd name="f0" fmla="val 15325"/>
                <a:gd name="f1" fmla="val 5400"/>
              </a:avLst>
              <a:gdLst>
                <a:gd name="f2" fmla="val 10800000"/>
                <a:gd name="f3" fmla="val 5400000"/>
                <a:gd name="f4" fmla="val 180"/>
                <a:gd name="f5" fmla="val w"/>
                <a:gd name="f6" fmla="val h"/>
                <a:gd name="f7" fmla="val 0"/>
                <a:gd name="f8" fmla="val 21600"/>
                <a:gd name="f9" fmla="val 10800"/>
                <a:gd name="f10" fmla="+- 0 0 0"/>
                <a:gd name="f11" fmla="+- 0 0 180"/>
                <a:gd name="f12" fmla="*/ f5 1 21600"/>
                <a:gd name="f13" fmla="*/ f6 1 21600"/>
                <a:gd name="f14" fmla="+- f8 0 f7"/>
                <a:gd name="f15" fmla="pin 0 f0 21600"/>
                <a:gd name="f16" fmla="pin 0 f1 10800"/>
                <a:gd name="f17" fmla="*/ f10 f2 1"/>
                <a:gd name="f18" fmla="*/ f11 f2 1"/>
                <a:gd name="f19" fmla="val f15"/>
                <a:gd name="f20" fmla="val f16"/>
                <a:gd name="f21" fmla="*/ f14 1 21600"/>
                <a:gd name="f22" fmla="*/ f15 f12 1"/>
                <a:gd name="f23" fmla="*/ f16 f13 1"/>
                <a:gd name="f24" fmla="*/ f17 1 f4"/>
                <a:gd name="f25" fmla="*/ f18 1 f4"/>
                <a:gd name="f26" fmla="+- 21600 0 f20"/>
                <a:gd name="f27" fmla="+- 21600 0 f19"/>
                <a:gd name="f28" fmla="*/ 0 f21 1"/>
                <a:gd name="f29" fmla="*/ 21600 f21 1"/>
                <a:gd name="f30" fmla="*/ f20 f13 1"/>
                <a:gd name="f31" fmla="*/ f19 f12 1"/>
                <a:gd name="f32" fmla="+- f24 0 f3"/>
                <a:gd name="f33" fmla="+- f25 0 f3"/>
                <a:gd name="f34" fmla="*/ f27 f20 1"/>
                <a:gd name="f35" fmla="*/ f28 1 f21"/>
                <a:gd name="f36" fmla="*/ f29 1 f21"/>
                <a:gd name="f37" fmla="*/ f26 f13 1"/>
                <a:gd name="f38" fmla="*/ f34 1 10800"/>
                <a:gd name="f39" fmla="*/ f35 f12 1"/>
                <a:gd name="f40" fmla="*/ f35 f13 1"/>
                <a:gd name="f41" fmla="*/ f36 f13 1"/>
                <a:gd name="f42" fmla="+- f19 f38 0"/>
                <a:gd name="f43" fmla="*/ f42 f12 1"/>
              </a:gdLst>
              <a:ahLst>
                <a:ahXY gdRefX="f0" minX="f7" maxX="f8" gdRefY="f1" minY="f7" maxY="f9">
                  <a:pos x="f22" y="f23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2">
                  <a:pos x="f31" y="f40"/>
                </a:cxn>
                <a:cxn ang="f33">
                  <a:pos x="f31" y="f41"/>
                </a:cxn>
              </a:cxnLst>
              <a:rect l="f39" t="f30" r="f43" b="f37"/>
              <a:pathLst>
                <a:path w="21600" h="21600">
                  <a:moveTo>
                    <a:pt x="f7" y="f20"/>
                  </a:moveTo>
                  <a:lnTo>
                    <a:pt x="f19" y="f20"/>
                  </a:lnTo>
                  <a:lnTo>
                    <a:pt x="f19" y="f7"/>
                  </a:lnTo>
                  <a:lnTo>
                    <a:pt x="f8" y="f9"/>
                  </a:lnTo>
                  <a:lnTo>
                    <a:pt x="f19" y="f8"/>
                  </a:lnTo>
                  <a:lnTo>
                    <a:pt x="f19" y="f26"/>
                  </a:lnTo>
                  <a:lnTo>
                    <a:pt x="f7" y="f26"/>
                  </a:lnTo>
                  <a:close/>
                </a:path>
              </a:pathLst>
            </a:custGeom>
            <a:solidFill>
              <a:srgbClr val="4472C4"/>
            </a:solidFill>
            <a:ln w="12701" cap="flat">
              <a:solidFill>
                <a:srgbClr val="2F528F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sp>
          <p:nvSpPr>
            <p:cNvPr id="28" name="Arrow: Right 1051">
              <a:extLst>
                <a:ext uri="{FF2B5EF4-FFF2-40B4-BE49-F238E27FC236}">
                  <a16:creationId xmlns:a16="http://schemas.microsoft.com/office/drawing/2014/main" id="{7A35F66B-1743-40FA-A554-560B3C75B205}"/>
                </a:ext>
              </a:extLst>
            </p:cNvPr>
            <p:cNvSpPr/>
            <p:nvPr/>
          </p:nvSpPr>
          <p:spPr>
            <a:xfrm>
              <a:off x="8144835" y="2166579"/>
              <a:ext cx="358783" cy="240871"/>
            </a:xfrm>
            <a:custGeom>
              <a:avLst>
                <a:gd name="f0" fmla="val 15325"/>
                <a:gd name="f1" fmla="val 5400"/>
              </a:avLst>
              <a:gdLst>
                <a:gd name="f2" fmla="val 10800000"/>
                <a:gd name="f3" fmla="val 5400000"/>
                <a:gd name="f4" fmla="val 180"/>
                <a:gd name="f5" fmla="val w"/>
                <a:gd name="f6" fmla="val h"/>
                <a:gd name="f7" fmla="val 0"/>
                <a:gd name="f8" fmla="val 21600"/>
                <a:gd name="f9" fmla="val 10800"/>
                <a:gd name="f10" fmla="+- 0 0 0"/>
                <a:gd name="f11" fmla="+- 0 0 180"/>
                <a:gd name="f12" fmla="*/ f5 1 21600"/>
                <a:gd name="f13" fmla="*/ f6 1 21600"/>
                <a:gd name="f14" fmla="+- f8 0 f7"/>
                <a:gd name="f15" fmla="pin 0 f0 21600"/>
                <a:gd name="f16" fmla="pin 0 f1 10800"/>
                <a:gd name="f17" fmla="*/ f10 f2 1"/>
                <a:gd name="f18" fmla="*/ f11 f2 1"/>
                <a:gd name="f19" fmla="val f15"/>
                <a:gd name="f20" fmla="val f16"/>
                <a:gd name="f21" fmla="*/ f14 1 21600"/>
                <a:gd name="f22" fmla="*/ f15 f12 1"/>
                <a:gd name="f23" fmla="*/ f16 f13 1"/>
                <a:gd name="f24" fmla="*/ f17 1 f4"/>
                <a:gd name="f25" fmla="*/ f18 1 f4"/>
                <a:gd name="f26" fmla="+- 21600 0 f20"/>
                <a:gd name="f27" fmla="+- 21600 0 f19"/>
                <a:gd name="f28" fmla="*/ 0 f21 1"/>
                <a:gd name="f29" fmla="*/ 21600 f21 1"/>
                <a:gd name="f30" fmla="*/ f20 f13 1"/>
                <a:gd name="f31" fmla="*/ f19 f12 1"/>
                <a:gd name="f32" fmla="+- f24 0 f3"/>
                <a:gd name="f33" fmla="+- f25 0 f3"/>
                <a:gd name="f34" fmla="*/ f27 f20 1"/>
                <a:gd name="f35" fmla="*/ f28 1 f21"/>
                <a:gd name="f36" fmla="*/ f29 1 f21"/>
                <a:gd name="f37" fmla="*/ f26 f13 1"/>
                <a:gd name="f38" fmla="*/ f34 1 10800"/>
                <a:gd name="f39" fmla="*/ f35 f12 1"/>
                <a:gd name="f40" fmla="*/ f35 f13 1"/>
                <a:gd name="f41" fmla="*/ f36 f13 1"/>
                <a:gd name="f42" fmla="+- f19 f38 0"/>
                <a:gd name="f43" fmla="*/ f42 f12 1"/>
              </a:gdLst>
              <a:ahLst>
                <a:ahXY gdRefX="f0" minX="f7" maxX="f8" gdRefY="f1" minY="f7" maxY="f9">
                  <a:pos x="f22" y="f23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2">
                  <a:pos x="f31" y="f40"/>
                </a:cxn>
                <a:cxn ang="f33">
                  <a:pos x="f31" y="f41"/>
                </a:cxn>
              </a:cxnLst>
              <a:rect l="f39" t="f30" r="f43" b="f37"/>
              <a:pathLst>
                <a:path w="21600" h="21600">
                  <a:moveTo>
                    <a:pt x="f7" y="f20"/>
                  </a:moveTo>
                  <a:lnTo>
                    <a:pt x="f19" y="f20"/>
                  </a:lnTo>
                  <a:lnTo>
                    <a:pt x="f19" y="f7"/>
                  </a:lnTo>
                  <a:lnTo>
                    <a:pt x="f8" y="f9"/>
                  </a:lnTo>
                  <a:lnTo>
                    <a:pt x="f19" y="f8"/>
                  </a:lnTo>
                  <a:lnTo>
                    <a:pt x="f19" y="f26"/>
                  </a:lnTo>
                  <a:lnTo>
                    <a:pt x="f7" y="f26"/>
                  </a:lnTo>
                  <a:close/>
                </a:path>
              </a:pathLst>
            </a:custGeom>
            <a:solidFill>
              <a:srgbClr val="4472C4"/>
            </a:solidFill>
            <a:ln w="12701" cap="flat">
              <a:solidFill>
                <a:srgbClr val="2F528F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</p:grpSp>
      <p:sp>
        <p:nvSpPr>
          <p:cNvPr id="29" name="TextBox 37">
            <a:extLst>
              <a:ext uri="{FF2B5EF4-FFF2-40B4-BE49-F238E27FC236}">
                <a16:creationId xmlns:a16="http://schemas.microsoft.com/office/drawing/2014/main" id="{395F70A0-5366-423E-8B13-6B7B726EE896}"/>
              </a:ext>
            </a:extLst>
          </p:cNvPr>
          <p:cNvSpPr txBox="1"/>
          <p:nvPr/>
        </p:nvSpPr>
        <p:spPr>
          <a:xfrm>
            <a:off x="9140516" y="1031653"/>
            <a:ext cx="2967401" cy="169277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The Goal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Before the CMH the following is completed:</a:t>
            </a:r>
          </a:p>
          <a:p>
            <a:pPr marL="171450" marR="0" lvl="0" indent="-1714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Any cognitive assessments</a:t>
            </a:r>
          </a:p>
          <a:p>
            <a:pPr marL="171450" marR="0" lvl="0" indent="-1714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FGC</a:t>
            </a:r>
          </a:p>
          <a:p>
            <a:pPr marL="171450" marR="0" lvl="0" indent="-1714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Viabilities and long-term kinship assessments </a:t>
            </a:r>
          </a:p>
          <a:p>
            <a:pPr marL="171450" marR="0" lvl="0" indent="-1714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Drug and alcohol testing/DNA testing</a:t>
            </a:r>
          </a:p>
          <a:p>
            <a:pPr marL="171450" marR="0" lvl="0" indent="-1714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Support in place for parents</a:t>
            </a:r>
          </a:p>
          <a:p>
            <a:pPr marL="171450" marR="0" lvl="0" indent="-1714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Parenting assessment proposal written and shared</a:t>
            </a:r>
          </a:p>
          <a:p>
            <a:pPr marL="171450" marR="0" lvl="0" indent="-1714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Together and apart assessment?</a:t>
            </a:r>
          </a:p>
          <a:p>
            <a:pPr marL="171450" marR="0" lvl="0" indent="-1714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1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0" name="Rectangle 26">
            <a:extLst>
              <a:ext uri="{FF2B5EF4-FFF2-40B4-BE49-F238E27FC236}">
                <a16:creationId xmlns:a16="http://schemas.microsoft.com/office/drawing/2014/main" id="{3862B071-37AC-4678-A3AD-31FC06A31925}"/>
              </a:ext>
            </a:extLst>
          </p:cNvPr>
          <p:cNvSpPr/>
          <p:nvPr/>
        </p:nvSpPr>
        <p:spPr>
          <a:xfrm>
            <a:off x="9107963" y="2602702"/>
            <a:ext cx="3084033" cy="3508929"/>
          </a:xfrm>
          <a:prstGeom prst="rect">
            <a:avLst/>
          </a:prstGeom>
          <a:solidFill>
            <a:srgbClr val="FFFFFF"/>
          </a:solidFill>
          <a:ln w="28575" cap="flat">
            <a:solidFill>
              <a:srgbClr val="E7A23F"/>
            </a:solidFill>
            <a:prstDash val="solid"/>
            <a:miter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171450" marR="0" lvl="0" indent="-171450" algn="l" defTabSz="914400" rtl="0" fontAlgn="auto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000" b="0" i="0" u="none" strike="noStrike" kern="0" cap="none" spc="0" baseline="0">
              <a:solidFill>
                <a:srgbClr val="000000"/>
              </a:solidFill>
              <a:uFillTx/>
              <a:latin typeface="Calibri" pitchFamily="34"/>
              <a:ea typeface="Calibri" pitchFamily="34"/>
              <a:cs typeface="Times New Roman" pitchFamily="18"/>
            </a:endParaRPr>
          </a:p>
        </p:txBody>
      </p:sp>
      <p:sp>
        <p:nvSpPr>
          <p:cNvPr id="31" name="TextBox 40">
            <a:extLst>
              <a:ext uri="{FF2B5EF4-FFF2-40B4-BE49-F238E27FC236}">
                <a16:creationId xmlns:a16="http://schemas.microsoft.com/office/drawing/2014/main" id="{CC0E0E46-D281-4355-BE71-C8B7E862D624}"/>
              </a:ext>
            </a:extLst>
          </p:cNvPr>
          <p:cNvSpPr txBox="1"/>
          <p:nvPr/>
        </p:nvSpPr>
        <p:spPr>
          <a:xfrm>
            <a:off x="9138477" y="2665347"/>
            <a:ext cx="3114949" cy="30846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Top Tips for court</a:t>
            </a:r>
          </a:p>
          <a:p>
            <a:pPr marL="228600" marR="0" lvl="0" indent="-228600" algn="l" defTabSz="914400" rtl="0" fontAlgn="auto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Plan the journey in advance </a:t>
            </a:r>
          </a:p>
          <a:p>
            <a:pPr marL="228600" marR="0" lvl="0" indent="-228600" algn="l" defTabSz="914400" rtl="0" fontAlgn="auto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Always arrive 1 hour before the hearing starts, discussions are so important at this hearing</a:t>
            </a:r>
          </a:p>
          <a:p>
            <a:pPr marL="228600" marR="0" lvl="0" indent="-228600" algn="l" defTabSz="914400" rtl="0" fontAlgn="auto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Bring your laptop</a:t>
            </a:r>
          </a:p>
          <a:p>
            <a:pPr marL="228600" marR="0" lvl="0" indent="-228600" algn="l" defTabSz="914400" rtl="0" fontAlgn="auto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Bring your diary</a:t>
            </a:r>
          </a:p>
          <a:p>
            <a:pPr marL="228600" marR="0" lvl="0" indent="-228600" algn="l" defTabSz="914400" rtl="0" fontAlgn="auto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Wear smart/formal clothes</a:t>
            </a:r>
          </a:p>
          <a:p>
            <a:pPr marL="228600" marR="0" lvl="0" indent="-228600" algn="l" defTabSz="914400" rtl="0" fontAlgn="auto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Bring water and snacks </a:t>
            </a:r>
          </a:p>
          <a:p>
            <a:pPr marL="228600" marR="0" lvl="0" indent="-228600" algn="l" defTabSz="914400" rtl="0" fontAlgn="auto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If you’re not sure what court you’re in make a note of the case number it will be at the top of the notice of hearing / send a teams to your advocate</a:t>
            </a:r>
          </a:p>
          <a:p>
            <a:pPr marL="228600" marR="0" lvl="0" indent="-228600" algn="l" defTabSz="914400" rtl="0" fontAlgn="auto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Don’t be nervous, this is a hearing to set the case up and is essentially about reaching a thorough plan for the case</a:t>
            </a:r>
          </a:p>
          <a:p>
            <a:pPr marL="228600" marR="0" lvl="0" indent="-228600" algn="l" defTabSz="914400" rtl="0" fontAlgn="auto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If you know authority is awaited for something please have a manager on ‘standby’ to speak with you and your advocate</a:t>
            </a:r>
          </a:p>
        </p:txBody>
      </p:sp>
      <p:sp>
        <p:nvSpPr>
          <p:cNvPr id="32" name="Rectangle 26">
            <a:extLst>
              <a:ext uri="{FF2B5EF4-FFF2-40B4-BE49-F238E27FC236}">
                <a16:creationId xmlns:a16="http://schemas.microsoft.com/office/drawing/2014/main" id="{C25C2BCA-64D3-4D96-B872-131A46E8C549}"/>
              </a:ext>
            </a:extLst>
          </p:cNvPr>
          <p:cNvSpPr/>
          <p:nvPr/>
        </p:nvSpPr>
        <p:spPr>
          <a:xfrm>
            <a:off x="4142305" y="4294461"/>
            <a:ext cx="4880829" cy="1817170"/>
          </a:xfrm>
          <a:prstGeom prst="rect">
            <a:avLst/>
          </a:prstGeom>
          <a:solidFill>
            <a:srgbClr val="FFFFFF"/>
          </a:solidFill>
          <a:ln w="28575" cap="flat">
            <a:solidFill>
              <a:srgbClr val="E7A23F"/>
            </a:solidFill>
            <a:prstDash val="solid"/>
            <a:miter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600" b="0" i="0" u="none" strike="noStrike" kern="1200" cap="none" spc="0" baseline="0">
              <a:solidFill>
                <a:srgbClr val="FFFFFF"/>
              </a:solidFill>
              <a:uFillTx/>
              <a:latin typeface="Calibri" pitchFamily="34"/>
              <a:ea typeface="Calibri" pitchFamily="34"/>
              <a:cs typeface="Times New Roman" pitchFamily="18"/>
            </a:endParaRPr>
          </a:p>
        </p:txBody>
      </p:sp>
      <p:sp>
        <p:nvSpPr>
          <p:cNvPr id="33" name="Rectangle 26">
            <a:extLst>
              <a:ext uri="{FF2B5EF4-FFF2-40B4-BE49-F238E27FC236}">
                <a16:creationId xmlns:a16="http://schemas.microsoft.com/office/drawing/2014/main" id="{4642C66F-461A-417D-86E1-8B0D5278803D}"/>
              </a:ext>
            </a:extLst>
          </p:cNvPr>
          <p:cNvSpPr/>
          <p:nvPr/>
        </p:nvSpPr>
        <p:spPr>
          <a:xfrm>
            <a:off x="4159541" y="6176707"/>
            <a:ext cx="8032455" cy="681292"/>
          </a:xfrm>
          <a:prstGeom prst="rect">
            <a:avLst/>
          </a:prstGeom>
          <a:solidFill>
            <a:srgbClr val="FFFFFF"/>
          </a:solidFill>
          <a:ln w="28575" cap="flat">
            <a:solidFill>
              <a:srgbClr val="E7A23F"/>
            </a:solidFill>
            <a:prstDash val="solid"/>
            <a:miter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600" b="0" i="0" u="none" strike="noStrike" kern="1200" cap="none" spc="0" baseline="0">
              <a:solidFill>
                <a:srgbClr val="FFFFFF"/>
              </a:solidFill>
              <a:uFillTx/>
              <a:latin typeface="Calibri" pitchFamily="34"/>
              <a:ea typeface="Calibri" pitchFamily="34"/>
              <a:cs typeface="Times New Roman" pitchFamily="18"/>
            </a:endParaRPr>
          </a:p>
        </p:txBody>
      </p:sp>
      <p:sp>
        <p:nvSpPr>
          <p:cNvPr id="34" name="TextBox 43">
            <a:extLst>
              <a:ext uri="{FF2B5EF4-FFF2-40B4-BE49-F238E27FC236}">
                <a16:creationId xmlns:a16="http://schemas.microsoft.com/office/drawing/2014/main" id="{F34AC5D6-284E-475A-A9A0-20D631EB6F5D}"/>
              </a:ext>
            </a:extLst>
          </p:cNvPr>
          <p:cNvSpPr txBox="1"/>
          <p:nvPr/>
        </p:nvSpPr>
        <p:spPr>
          <a:xfrm>
            <a:off x="4159541" y="4240804"/>
            <a:ext cx="4880828" cy="207749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After the hearing</a:t>
            </a:r>
          </a:p>
          <a:p>
            <a:pPr marL="228600" marR="0" lvl="0" indent="-228600" algn="l" defTabSz="914400" rtl="0" fontAlgn="auto" hangingPunct="1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Book in a care planning meeting. Plan in your diary now when you will write final evidence and when this will be </a:t>
            </a:r>
            <a:r>
              <a:rPr lang="en-GB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QAd</a:t>
            </a:r>
            <a:endParaRPr lang="en-GB" sz="10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228600" marR="0" lvl="0" indent="-228600" algn="l" defTabSz="914400" rtl="0" fontAlgn="auto" hangingPunct="1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Put all key dates in your diary- know when every assessment is due to be filed</a:t>
            </a:r>
          </a:p>
          <a:p>
            <a:pPr marL="228600" marR="0" lvl="0" indent="-228600" algn="l" defTabSz="914400" rtl="0" fontAlgn="auto" hangingPunct="1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dirty="0">
                <a:solidFill>
                  <a:srgbClr val="000000"/>
                </a:solidFill>
                <a:latin typeface="Calibri"/>
              </a:rPr>
              <a:t>Is adoption a possible care plan? Start gathering medical information now and information for CPR</a:t>
            </a:r>
            <a:endParaRPr lang="en-GB" sz="10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228600" marR="0" lvl="0" indent="-228600" algn="l" defTabSz="914400" rtl="0" fontAlgn="auto" hangingPunct="1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Keep the guardian updated of any changes, invite them to CLA reviews</a:t>
            </a:r>
          </a:p>
          <a:p>
            <a:pPr marL="228600" marR="0" lvl="0" indent="-228600" algn="l" defTabSz="914400" rtl="0" fontAlgn="auto" hangingPunct="1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Keep legal updated</a:t>
            </a:r>
          </a:p>
          <a:p>
            <a:pPr marL="228600" marR="0" lvl="0" indent="-228600" algn="l" defTabSz="914400" rtl="0" fontAlgn="auto" hangingPunct="1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Read assessments when they are filed- are you happy with the quality of the assessment?- speak to your TM and legal</a:t>
            </a:r>
          </a:p>
          <a:p>
            <a:pPr marL="228600" marR="0" lvl="0" indent="-228600" algn="l" defTabSz="914400" rtl="0" fontAlgn="auto" hangingPunct="1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Drift and delay frequently occurs between CMH and IRH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5" name="TextBox 44">
            <a:extLst>
              <a:ext uri="{FF2B5EF4-FFF2-40B4-BE49-F238E27FC236}">
                <a16:creationId xmlns:a16="http://schemas.microsoft.com/office/drawing/2014/main" id="{66EFF630-CE6B-439E-A226-5A26A6A5D1A7}"/>
              </a:ext>
            </a:extLst>
          </p:cNvPr>
          <p:cNvSpPr txBox="1"/>
          <p:nvPr/>
        </p:nvSpPr>
        <p:spPr>
          <a:xfrm>
            <a:off x="4142305" y="6139135"/>
            <a:ext cx="7730904" cy="107721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Resources to help you</a:t>
            </a:r>
          </a:p>
          <a:p>
            <a:pPr marL="171450" marR="0" lvl="0" indent="-1714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Click here for links to all documents and templates </a:t>
            </a:r>
            <a:r>
              <a:rPr lang="en-GB" sz="1000" b="0" i="0" u="none" strike="noStrike" kern="1200" cap="none" spc="0" baseline="0" dirty="0" err="1">
                <a:solidFill>
                  <a:srgbClr val="000000"/>
                </a:solidFill>
                <a:uFillTx/>
                <a:latin typeface="Avenir Roman"/>
                <a:hlinkClick r:id="rId7"/>
              </a:rPr>
              <a:t>Templates</a:t>
            </a:r>
            <a:r>
              <a:rPr lang="en-GB" sz="1000" b="0" i="0" u="none" strike="noStrike" kern="1200" cap="none" spc="0" baseline="0" dirty="0">
                <a:solidFill>
                  <a:srgbClr val="000000"/>
                </a:solidFill>
                <a:uFillTx/>
                <a:latin typeface="Avenir Roman"/>
                <a:hlinkClick r:id="rId7"/>
              </a:rPr>
              <a:t> for court work</a:t>
            </a:r>
            <a:endParaRPr lang="en-GB" sz="10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171450" marR="0" lvl="0" indent="-1714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0" cap="none" spc="0" baseline="0" dirty="0">
                <a:solidFill>
                  <a:srgbClr val="000000"/>
                </a:solidFill>
                <a:uFillTx/>
                <a:latin typeface="Calibri"/>
              </a:rPr>
              <a:t>Community care resources </a:t>
            </a:r>
            <a:r>
              <a:rPr lang="en-GB" sz="1000" b="0" i="0" u="none" strike="noStrike" kern="0" cap="none" spc="0" baseline="0" dirty="0">
                <a:solidFill>
                  <a:srgbClr val="000000"/>
                </a:solidFill>
                <a:uFillTx/>
                <a:latin typeface="Calibri"/>
                <a:hlinkClick r:id="rId8"/>
              </a:rPr>
              <a:t>Webinar: the Public Law Outline and pre-proceedings - Childrens (ccinform.co.uk)</a:t>
            </a:r>
            <a:endParaRPr lang="en-GB" sz="1000" b="0" i="0" u="none" strike="noStrike" kern="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0" cap="none" spc="0" baseline="0" dirty="0">
                <a:solidFill>
                  <a:srgbClr val="000000"/>
                </a:solidFill>
                <a:uFillTx/>
                <a:latin typeface="Calibri"/>
                <a:hlinkClick r:id="rId9"/>
              </a:rPr>
              <a:t>Court skills knowledge and practice hub - Childrens (ccinform.co.uk)</a:t>
            </a:r>
            <a:endParaRPr lang="en-GB" sz="1000" b="0" i="0" u="none" strike="noStrike" kern="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171450" marR="0" lvl="0" indent="-1714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0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B5604EB78EF947BF9F3EB56AED6C08" ma:contentTypeVersion="12" ma:contentTypeDescription="Create a new document." ma:contentTypeScope="" ma:versionID="30d58ae8981d9981f8d98eb02ec701b6">
  <xsd:schema xmlns:xsd="http://www.w3.org/2001/XMLSchema" xmlns:xs="http://www.w3.org/2001/XMLSchema" xmlns:p="http://schemas.microsoft.com/office/2006/metadata/properties" xmlns:ns2="cddab1a1-f9c6-47aa-9457-1a601de2a606" xmlns:ns3="fd260e13-70ee-4a17-84c8-fee4ca813876" targetNamespace="http://schemas.microsoft.com/office/2006/metadata/properties" ma:root="true" ma:fieldsID="0f7a91faaead51e75f34081641e62b77" ns2:_="" ns3:_="">
    <xsd:import namespace="cddab1a1-f9c6-47aa-9457-1a601de2a606"/>
    <xsd:import namespace="fd260e13-70ee-4a17-84c8-fee4ca81387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dab1a1-f9c6-47aa-9457-1a601de2a6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d879292b-c642-4760-a9ca-c8c7f659254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260e13-70ee-4a17-84c8-fee4ca81387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A769108-88ED-4B84-A2AC-76016DC16507}"/>
</file>

<file path=customXml/itemProps2.xml><?xml version="1.0" encoding="utf-8"?>
<ds:datastoreItem xmlns:ds="http://schemas.openxmlformats.org/officeDocument/2006/customXml" ds:itemID="{E26FAE71-EF24-4C9F-9447-E85952CF0DCC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616</Words>
  <Application>Microsoft Office PowerPoint</Application>
  <PresentationFormat>Widescreen</PresentationFormat>
  <Paragraphs>71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Avenir Roman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Jenny Blake</dc:creator>
  <cp:lastModifiedBy>Jenny Blake</cp:lastModifiedBy>
  <cp:revision>1</cp:revision>
  <dcterms:created xsi:type="dcterms:W3CDTF">2024-09-16T11:54:29Z</dcterms:created>
  <dcterms:modified xsi:type="dcterms:W3CDTF">2024-09-19T09:20:59Z</dcterms:modified>
</cp:coreProperties>
</file>